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57" r:id="rId6"/>
    <p:sldId id="278" r:id="rId7"/>
    <p:sldId id="258" r:id="rId8"/>
    <p:sldId id="277" r:id="rId9"/>
    <p:sldId id="273" r:id="rId1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11B"/>
    <a:srgbClr val="D22432"/>
    <a:srgbClr val="F15D22"/>
    <a:srgbClr val="00365E"/>
    <a:srgbClr val="331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0068F-FFDB-4FB1-95AF-8692F025D378}" v="1" dt="2025-06-04T19:56:19.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94"/>
  </p:normalViewPr>
  <p:slideViewPr>
    <p:cSldViewPr snapToGrid="0">
      <p:cViewPr varScale="1">
        <p:scale>
          <a:sx n="121" d="100"/>
          <a:sy n="121" d="100"/>
        </p:scale>
        <p:origin x="18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25635F-E461-4182-AE84-DA0D29DCCF07}"/>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09825B-B61C-48D0-AB66-C6AD0F58F5AB}"/>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D514959B-F368-4AA8-94AF-53572959B30E}" type="datetimeFigureOut">
              <a:rPr lang="en-US" smtClean="0"/>
              <a:t>6/16/25</a:t>
            </a:fld>
            <a:endParaRPr lang="en-US"/>
          </a:p>
        </p:txBody>
      </p:sp>
      <p:sp>
        <p:nvSpPr>
          <p:cNvPr id="4" name="Footer Placeholder 3">
            <a:extLst>
              <a:ext uri="{FF2B5EF4-FFF2-40B4-BE49-F238E27FC236}">
                <a16:creationId xmlns:a16="http://schemas.microsoft.com/office/drawing/2014/main" id="{B65C699B-3D1A-4ACA-94DC-CA612880A9E0}"/>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7DB9A9-33D4-48E9-920E-1D7E7928CE4A}"/>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6DC0126B-BB59-4517-97C1-C6508103F3D7}" type="slidenum">
              <a:rPr lang="en-US" smtClean="0"/>
              <a:t>‹#›</a:t>
            </a:fld>
            <a:endParaRPr lang="en-US"/>
          </a:p>
        </p:txBody>
      </p:sp>
    </p:spTree>
    <p:extLst>
      <p:ext uri="{BB962C8B-B14F-4D97-AF65-F5344CB8AC3E}">
        <p14:creationId xmlns:p14="http://schemas.microsoft.com/office/powerpoint/2010/main" val="98336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87EA25B2-60BE-4C61-B153-61D325E81330}" type="datetimeFigureOut">
              <a:rPr lang="en-US" smtClean="0"/>
              <a:t>6/16/25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7"/>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7"/>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7"/>
            <a:ext cx="2971800" cy="466725"/>
          </a:xfrm>
          <a:prstGeom prst="rect">
            <a:avLst/>
          </a:prstGeom>
        </p:spPr>
        <p:txBody>
          <a:bodyPr vert="horz" lIns="91440" tIns="45720" rIns="91440" bIns="45720" rtlCol="0" anchor="b"/>
          <a:lstStyle>
            <a:lvl1pPr algn="r">
              <a:defRPr sz="1200"/>
            </a:lvl1pPr>
          </a:lstStyle>
          <a:p>
            <a:fld id="{D03923C6-F47C-4F77-B02F-28F8679A4C13}" type="slidenum">
              <a:rPr lang="en-US" smtClean="0"/>
              <a:t>‹#›</a:t>
            </a:fld>
            <a:endParaRPr lang="en-US"/>
          </a:p>
        </p:txBody>
      </p:sp>
    </p:spTree>
    <p:extLst>
      <p:ext uri="{BB962C8B-B14F-4D97-AF65-F5344CB8AC3E}">
        <p14:creationId xmlns:p14="http://schemas.microsoft.com/office/powerpoint/2010/main" val="26366361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923C6-F47C-4F77-B02F-28F8679A4C13}" type="slidenum">
              <a:rPr lang="en-US" smtClean="0"/>
              <a:t>1</a:t>
            </a:fld>
            <a:endParaRPr lang="en-US"/>
          </a:p>
        </p:txBody>
      </p:sp>
    </p:spTree>
    <p:extLst>
      <p:ext uri="{BB962C8B-B14F-4D97-AF65-F5344CB8AC3E}">
        <p14:creationId xmlns:p14="http://schemas.microsoft.com/office/powerpoint/2010/main" val="362113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923C6-F47C-4F77-B02F-28F8679A4C13}" type="slidenum">
              <a:rPr lang="en-US" smtClean="0"/>
              <a:t>4</a:t>
            </a:fld>
            <a:endParaRPr lang="en-US"/>
          </a:p>
        </p:txBody>
      </p:sp>
    </p:spTree>
    <p:extLst>
      <p:ext uri="{BB962C8B-B14F-4D97-AF65-F5344CB8AC3E}">
        <p14:creationId xmlns:p14="http://schemas.microsoft.com/office/powerpoint/2010/main" val="286164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6000"/>
            <a:ext cx="7772400" cy="912519"/>
          </a:xfrm>
          <a:prstGeom prst="rect">
            <a:avLst/>
          </a:prstGeom>
        </p:spPr>
        <p:txBody>
          <a:bodyPr/>
          <a:lstStyle>
            <a:lvl1pPr>
              <a:defRPr sz="4400" b="1" i="1" spc="0">
                <a:solidFill>
                  <a:srgbClr val="00365E"/>
                </a:solidFill>
                <a:latin typeface="+mj-lt"/>
              </a:defRPr>
            </a:lvl1pPr>
          </a:lstStyle>
          <a:p>
            <a:r>
              <a:rPr lang="en-US"/>
              <a:t>Click to edit Master title style</a:t>
            </a:r>
          </a:p>
        </p:txBody>
      </p:sp>
      <p:sp>
        <p:nvSpPr>
          <p:cNvPr id="3" name="Subtitle 2"/>
          <p:cNvSpPr>
            <a:spLocks noGrp="1"/>
          </p:cNvSpPr>
          <p:nvPr>
            <p:ph type="subTitle" idx="1"/>
          </p:nvPr>
        </p:nvSpPr>
        <p:spPr>
          <a:xfrm>
            <a:off x="1371600" y="2079037"/>
            <a:ext cx="6400800" cy="649111"/>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2"/>
            <a:ext cx="8229600" cy="863671"/>
          </a:xfrm>
          <a:prstGeom prst="rect">
            <a:avLst/>
          </a:prstGeom>
        </p:spPr>
        <p:txBody>
          <a:bodyPr/>
          <a:lstStyle>
            <a:lvl1pPr>
              <a:defRPr b="1" i="1" spc="-100">
                <a:solidFill>
                  <a:srgbClr val="00365E"/>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33170A"/>
                </a:solidFill>
              </a:defRPr>
            </a:lvl1pPr>
            <a:lvl2pPr>
              <a:defRPr>
                <a:solidFill>
                  <a:srgbClr val="33170A"/>
                </a:solidFill>
              </a:defRPr>
            </a:lvl2pPr>
            <a:lvl3pPr>
              <a:defRPr>
                <a:solidFill>
                  <a:srgbClr val="33170A"/>
                </a:solidFill>
              </a:defRPr>
            </a:lvl3pPr>
            <a:lvl4pPr>
              <a:defRPr>
                <a:solidFill>
                  <a:srgbClr val="33170A"/>
                </a:solidFill>
              </a:defRPr>
            </a:lvl4pPr>
            <a:lvl5pPr>
              <a:defRPr>
                <a:solidFill>
                  <a:srgbClr val="33170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365E"/>
                </a:solidFill>
              </a:defRPr>
            </a:lvl1pPr>
          </a:lstStyle>
          <a:p>
            <a:r>
              <a:rPr lang="en-US"/>
              <a:t>Click to edit Master title style</a:t>
            </a:r>
          </a:p>
        </p:txBody>
      </p:sp>
      <p:sp>
        <p:nvSpPr>
          <p:cNvPr id="3" name="Text Placeholder 2"/>
          <p:cNvSpPr>
            <a:spLocks noGrp="1"/>
          </p:cNvSpPr>
          <p:nvPr>
            <p:ph type="body" idx="1"/>
          </p:nvPr>
        </p:nvSpPr>
        <p:spPr>
          <a:xfrm>
            <a:off x="722313" y="1124533"/>
            <a:ext cx="7772400" cy="328236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7926"/>
            <a:ext cx="8229600" cy="733778"/>
          </a:xfrm>
          <a:prstGeom prst="rect">
            <a:avLst/>
          </a:prstGeom>
        </p:spPr>
        <p:txBody>
          <a:bodyPr/>
          <a:lstStyle>
            <a:lvl1pPr>
              <a:defRPr sz="4400" b="1" i="1" kern="1200" spc="-100">
                <a:solidFill>
                  <a:srgbClr val="00365E"/>
                </a:solidFill>
              </a:defRPr>
            </a:lvl1pPr>
          </a:lstStyle>
          <a:p>
            <a:r>
              <a:rPr lang="en-US"/>
              <a:t>Click to edit Master title style</a:t>
            </a:r>
          </a:p>
        </p:txBody>
      </p:sp>
      <p:sp>
        <p:nvSpPr>
          <p:cNvPr id="3" name="Text Placeholder 2"/>
          <p:cNvSpPr>
            <a:spLocks noGrp="1"/>
          </p:cNvSpPr>
          <p:nvPr>
            <p:ph type="body" idx="1"/>
          </p:nvPr>
        </p:nvSpPr>
        <p:spPr>
          <a:xfrm>
            <a:off x="457200" y="1535113"/>
            <a:ext cx="8229600" cy="412220"/>
          </a:xfrm>
          <a:prstGeom prst="rect">
            <a:avLst/>
          </a:prstGeom>
        </p:spPr>
        <p:txBody>
          <a:bodyPr anchor="b"/>
          <a:lstStyle>
            <a:lvl1pPr marL="0" indent="0">
              <a:buNone/>
              <a:defRPr sz="2400" b="1" i="0">
                <a:solidFill>
                  <a:srgbClr val="33170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8229600" cy="3951288"/>
          </a:xfrm>
          <a:prstGeom prst="rect">
            <a:avLst/>
          </a:prstGeom>
        </p:spPr>
        <p:txBody>
          <a:bodyPr/>
          <a:lstStyle>
            <a:lvl1pPr>
              <a:defRPr sz="2400">
                <a:solidFill>
                  <a:srgbClr val="33170A"/>
                </a:solidFill>
              </a:defRPr>
            </a:lvl1pPr>
            <a:lvl2pPr>
              <a:defRPr sz="2000">
                <a:solidFill>
                  <a:srgbClr val="33170A"/>
                </a:solidFill>
              </a:defRPr>
            </a:lvl2pPr>
            <a:lvl3pPr>
              <a:defRPr sz="1800">
                <a:solidFill>
                  <a:srgbClr val="33170A"/>
                </a:solidFill>
              </a:defRPr>
            </a:lvl3pPr>
            <a:lvl4pPr>
              <a:defRPr sz="1600">
                <a:solidFill>
                  <a:srgbClr val="33170A"/>
                </a:solidFill>
              </a:defRPr>
            </a:lvl4pPr>
            <a:lvl5pPr>
              <a:defRPr sz="1600">
                <a:solidFill>
                  <a:srgbClr val="33170A"/>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6740"/>
            <a:ext cx="3008313" cy="748359"/>
          </a:xfrm>
          <a:prstGeom prst="rect">
            <a:avLst/>
          </a:prstGeom>
        </p:spPr>
        <p:txBody>
          <a:bodyPr anchor="t" anchorCtr="0"/>
          <a:lstStyle>
            <a:lvl1pPr algn="l">
              <a:defRPr sz="2000" b="1" i="1" spc="-100">
                <a:solidFill>
                  <a:srgbClr val="00365E"/>
                </a:solidFill>
              </a:defRPr>
            </a:lvl1pPr>
          </a:lstStyle>
          <a:p>
            <a:r>
              <a:rPr lang="en-US"/>
              <a:t>Click to edit Master title style</a:t>
            </a:r>
          </a:p>
        </p:txBody>
      </p:sp>
      <p:sp>
        <p:nvSpPr>
          <p:cNvPr id="3" name="Content Placeholder 2"/>
          <p:cNvSpPr>
            <a:spLocks noGrp="1"/>
          </p:cNvSpPr>
          <p:nvPr>
            <p:ph idx="1"/>
          </p:nvPr>
        </p:nvSpPr>
        <p:spPr>
          <a:xfrm>
            <a:off x="3575050" y="686741"/>
            <a:ext cx="5111750" cy="5439422"/>
          </a:xfrm>
          <a:prstGeom prst="rect">
            <a:avLst/>
          </a:prstGeom>
        </p:spPr>
        <p:txBody>
          <a:bodyPr/>
          <a:lstStyle>
            <a:lvl1pPr>
              <a:defRPr sz="2800">
                <a:solidFill>
                  <a:srgbClr val="33170A"/>
                </a:solidFill>
              </a:defRPr>
            </a:lvl1pPr>
            <a:lvl2pPr>
              <a:defRPr sz="2400">
                <a:solidFill>
                  <a:srgbClr val="33170A"/>
                </a:solidFill>
              </a:defRPr>
            </a:lvl2pPr>
            <a:lvl3pPr>
              <a:defRPr sz="2200">
                <a:solidFill>
                  <a:srgbClr val="33170A"/>
                </a:solidFill>
              </a:defRPr>
            </a:lvl3pPr>
            <a:lvl4pPr>
              <a:defRPr sz="2000">
                <a:solidFill>
                  <a:srgbClr val="33170A"/>
                </a:solidFill>
              </a:defRPr>
            </a:lvl4pPr>
            <a:lvl5pPr>
              <a:defRPr sz="1800">
                <a:solidFill>
                  <a:srgbClr val="33170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33170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i="1" spc="-100">
                <a:solidFill>
                  <a:srgbClr val="00365E"/>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33170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bg1"/>
            </a:gs>
            <a:gs pos="85000">
              <a:srgbClr val="CCA11B">
                <a:alpha val="3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319852"/>
          </a:xfrm>
          <a:prstGeom prst="rect">
            <a:avLst/>
          </a:prstGeom>
          <a:solidFill>
            <a:srgbClr val="0036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19852"/>
            <a:ext cx="9144000" cy="117592"/>
          </a:xfrm>
          <a:prstGeom prst="rect">
            <a:avLst/>
          </a:prstGeom>
          <a:solidFill>
            <a:srgbClr val="D224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37444"/>
            <a:ext cx="9144000" cy="104978"/>
          </a:xfrm>
          <a:prstGeom prst="rect">
            <a:avLst/>
          </a:prstGeom>
          <a:solidFill>
            <a:srgbClr val="CCA1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WCSD_horiz2RGB.jpg"/>
          <p:cNvPicPr>
            <a:picLocks noChangeAspect="1"/>
          </p:cNvPicPr>
          <p:nvPr userDrawn="1"/>
        </p:nvPicPr>
        <p:blipFill>
          <a:blip r:embed="rId9"/>
          <a:stretch>
            <a:fillRect/>
          </a:stretch>
        </p:blipFill>
        <p:spPr>
          <a:xfrm>
            <a:off x="7523842" y="6035524"/>
            <a:ext cx="1162958" cy="616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6" r:id="rId5"/>
    <p:sldLayoutId id="2147483657" r:id="rId6"/>
    <p:sldLayoutId id="214748365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57EB80-7915-4A54-B118-D6B44D711DAD}"/>
              </a:ext>
            </a:extLst>
          </p:cNvPr>
          <p:cNvSpPr>
            <a:spLocks noGrp="1"/>
          </p:cNvSpPr>
          <p:nvPr>
            <p:ph type="ctrTitle"/>
          </p:nvPr>
        </p:nvSpPr>
        <p:spPr>
          <a:xfrm>
            <a:off x="497003" y="529512"/>
            <a:ext cx="8007724" cy="635174"/>
          </a:xfrm>
        </p:spPr>
        <p:txBody>
          <a:bodyPr anchor="t">
            <a:noAutofit/>
          </a:bodyPr>
          <a:lstStyle/>
          <a:p>
            <a:pPr algn="ctr"/>
            <a:r>
              <a:rPr lang="en-US" i="0" dirty="0">
                <a:solidFill>
                  <a:srgbClr val="002060"/>
                </a:solidFill>
                <a:latin typeface="+mn-lt"/>
              </a:rPr>
              <a:t>WCSD</a:t>
            </a:r>
            <a:r>
              <a:rPr lang="en-US" dirty="0">
                <a:solidFill>
                  <a:srgbClr val="002060"/>
                </a:solidFill>
                <a:latin typeface="+mn-lt"/>
              </a:rPr>
              <a:t> </a:t>
            </a:r>
            <a:r>
              <a:rPr lang="en-US" i="0" dirty="0">
                <a:solidFill>
                  <a:srgbClr val="002060"/>
                </a:solidFill>
                <a:latin typeface="+mn-lt"/>
              </a:rPr>
              <a:t>TITLE I DEPARTMENT</a:t>
            </a:r>
          </a:p>
        </p:txBody>
      </p:sp>
      <p:pic>
        <p:nvPicPr>
          <p:cNvPr id="5" name="Picture 4" descr="A group of people posing for the camera&#10;&#10;Description automatically generated">
            <a:extLst>
              <a:ext uri="{FF2B5EF4-FFF2-40B4-BE49-F238E27FC236}">
                <a16:creationId xmlns:a16="http://schemas.microsoft.com/office/drawing/2014/main" id="{BE425269-08FF-42EB-B529-CBFA13C5DFA3}"/>
              </a:ext>
            </a:extLst>
          </p:cNvPr>
          <p:cNvPicPr>
            <a:picLocks noChangeAspect="1"/>
          </p:cNvPicPr>
          <p:nvPr/>
        </p:nvPicPr>
        <p:blipFill>
          <a:blip r:embed="rId3"/>
          <a:stretch>
            <a:fillRect/>
          </a:stretch>
        </p:blipFill>
        <p:spPr>
          <a:xfrm>
            <a:off x="1084933" y="1282161"/>
            <a:ext cx="6831863" cy="2309386"/>
          </a:xfrm>
          <a:prstGeom prst="rect">
            <a:avLst/>
          </a:prstGeom>
        </p:spPr>
      </p:pic>
      <p:sp>
        <p:nvSpPr>
          <p:cNvPr id="6" name="TextBox 5">
            <a:extLst>
              <a:ext uri="{FF2B5EF4-FFF2-40B4-BE49-F238E27FC236}">
                <a16:creationId xmlns:a16="http://schemas.microsoft.com/office/drawing/2014/main" id="{1A41C50C-2B16-4BE1-A138-B27F7E8D8B26}"/>
              </a:ext>
            </a:extLst>
          </p:cNvPr>
          <p:cNvSpPr txBox="1"/>
          <p:nvPr/>
        </p:nvSpPr>
        <p:spPr>
          <a:xfrm>
            <a:off x="639272" y="4080214"/>
            <a:ext cx="7865455" cy="1446550"/>
          </a:xfrm>
          <a:prstGeom prst="rect">
            <a:avLst/>
          </a:prstGeom>
          <a:noFill/>
        </p:spPr>
        <p:txBody>
          <a:bodyPr wrap="square" rtlCol="0" anchor="t">
            <a:spAutoFit/>
          </a:bodyPr>
          <a:lstStyle/>
          <a:p>
            <a:r>
              <a:rPr lang="en-US" sz="2400" b="1" dirty="0">
                <a:solidFill>
                  <a:srgbClr val="CCA11B"/>
                </a:solidFill>
                <a:ea typeface="+mn-lt"/>
                <a:cs typeface="+mn-lt"/>
              </a:rPr>
              <a:t>         </a:t>
            </a:r>
            <a:r>
              <a:rPr lang="en-US" sz="2400" b="1" dirty="0">
                <a:solidFill>
                  <a:srgbClr val="002060"/>
                </a:solidFill>
                <a:cs typeface="Calibri"/>
              </a:rPr>
              <a:t>Presenters: Brian Prewett- Title I Director</a:t>
            </a:r>
          </a:p>
          <a:p>
            <a:pPr algn="ctr"/>
            <a:r>
              <a:rPr lang="en-US" sz="2400" b="1" dirty="0">
                <a:solidFill>
                  <a:srgbClr val="002060"/>
                </a:solidFill>
                <a:cs typeface="Calibri"/>
              </a:rPr>
              <a:t>Amber Hilberg- Title I Grant Coordinator</a:t>
            </a:r>
          </a:p>
          <a:p>
            <a:pPr algn="ctr"/>
            <a:endParaRPr lang="en-US" sz="2000" b="1" dirty="0">
              <a:solidFill>
                <a:srgbClr val="002060"/>
              </a:solidFill>
              <a:cs typeface="Calibri"/>
            </a:endParaRPr>
          </a:p>
          <a:p>
            <a:pPr algn="ctr"/>
            <a:r>
              <a:rPr lang="en-US" sz="2000" b="1" dirty="0">
                <a:solidFill>
                  <a:srgbClr val="002060"/>
                </a:solidFill>
                <a:cs typeface="Calibri"/>
              </a:rPr>
              <a:t>June 24, 2025</a:t>
            </a:r>
            <a:endParaRPr lang="en-US" sz="2000" dirty="0">
              <a:solidFill>
                <a:srgbClr val="002060"/>
              </a:solidFill>
              <a:cs typeface="Calibri"/>
            </a:endParaRPr>
          </a:p>
        </p:txBody>
      </p:sp>
    </p:spTree>
    <p:extLst>
      <p:ext uri="{BB962C8B-B14F-4D97-AF65-F5344CB8AC3E}">
        <p14:creationId xmlns:p14="http://schemas.microsoft.com/office/powerpoint/2010/main" val="387175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460" y="2028741"/>
            <a:ext cx="8423180" cy="4365333"/>
          </a:xfrm>
        </p:spPr>
        <p:txBody>
          <a:bodyPr anchor="t"/>
          <a:lstStyle/>
          <a:p>
            <a:pPr>
              <a:spcBef>
                <a:spcPts val="300"/>
              </a:spcBef>
              <a:buNone/>
            </a:pPr>
            <a:r>
              <a:rPr lang="en-US" sz="2400" b="1" dirty="0">
                <a:solidFill>
                  <a:schemeClr val="tx2"/>
                </a:solidFill>
                <a:ea typeface="+mn-lt"/>
                <a:cs typeface="+mn-lt"/>
              </a:rPr>
              <a:t>SY 2024-25 Funding Allocation: $12,668,355</a:t>
            </a:r>
          </a:p>
          <a:p>
            <a:pPr algn="ctr">
              <a:spcBef>
                <a:spcPts val="300"/>
              </a:spcBef>
              <a:buNone/>
            </a:pPr>
            <a:r>
              <a:rPr lang="en-US" sz="2400" b="1" dirty="0">
                <a:solidFill>
                  <a:schemeClr val="tx2"/>
                </a:solidFill>
              </a:rPr>
              <a:t>(Formula Grant)</a:t>
            </a:r>
          </a:p>
          <a:p>
            <a:pPr>
              <a:spcBef>
                <a:spcPts val="300"/>
              </a:spcBef>
              <a:buNone/>
            </a:pPr>
            <a:r>
              <a:rPr lang="en-US" sz="2400" b="1" dirty="0">
                <a:solidFill>
                  <a:schemeClr val="tx2"/>
                </a:solidFill>
              </a:rPr>
              <a:t>District Eligibility: </a:t>
            </a:r>
          </a:p>
          <a:p>
            <a:pPr marL="860425" indent="-349250">
              <a:spcBef>
                <a:spcPts val="0"/>
              </a:spcBef>
              <a:spcAft>
                <a:spcPts val="600"/>
              </a:spcAft>
            </a:pPr>
            <a:r>
              <a:rPr lang="en-US" sz="1900" dirty="0">
                <a:solidFill>
                  <a:schemeClr val="tx1"/>
                </a:solidFill>
              </a:rPr>
              <a:t>Schools are selected based on the poverty level of students residing in each school’s “attendance zone” or geographic area from which the school draws its students. </a:t>
            </a:r>
            <a:endParaRPr lang="en-US" sz="1900" dirty="0">
              <a:solidFill>
                <a:schemeClr val="tx1"/>
              </a:solidFill>
              <a:cs typeface="Calibri"/>
            </a:endParaRPr>
          </a:p>
          <a:p>
            <a:pPr marL="860425" indent="-349250">
              <a:spcBef>
                <a:spcPts val="0"/>
              </a:spcBef>
              <a:spcAft>
                <a:spcPts val="600"/>
              </a:spcAft>
            </a:pPr>
            <a:r>
              <a:rPr lang="en-US" sz="1900" dirty="0">
                <a:solidFill>
                  <a:schemeClr val="tx1"/>
                </a:solidFill>
              </a:rPr>
              <a:t>Schools must be ranked and served in order of their relative percentages of low-income children, and federal regulations state that every school with a 75% or higher poverty rate must be served by the Title I program regardless of the school’s grade span.</a:t>
            </a:r>
            <a:endParaRPr lang="en-US" sz="1900" dirty="0">
              <a:solidFill>
                <a:schemeClr val="tx1"/>
              </a:solidFill>
              <a:cs typeface="Calibri"/>
            </a:endParaRPr>
          </a:p>
          <a:p>
            <a:pPr marL="860425" indent="-349250">
              <a:spcBef>
                <a:spcPts val="0"/>
              </a:spcBef>
              <a:spcAft>
                <a:spcPts val="600"/>
              </a:spcAft>
            </a:pPr>
            <a:r>
              <a:rPr lang="en-US" sz="1900" b="1" dirty="0">
                <a:solidFill>
                  <a:schemeClr val="tx1"/>
                </a:solidFill>
              </a:rPr>
              <a:t>For SY 2024-2025, WCSD served 52 K-12 schools, for SY 2025-2026 WCSD will serve 51 K-12 schools at 68.81% FRL (Free and Reduced Lunch) and above.</a:t>
            </a:r>
            <a:endParaRPr lang="en-US" sz="1900" b="1" dirty="0">
              <a:solidFill>
                <a:schemeClr val="tx1"/>
              </a:solidFill>
              <a:cs typeface="Calibri"/>
            </a:endParaRPr>
          </a:p>
        </p:txBody>
      </p:sp>
      <p:sp>
        <p:nvSpPr>
          <p:cNvPr id="4" name="Title 1">
            <a:extLst>
              <a:ext uri="{FF2B5EF4-FFF2-40B4-BE49-F238E27FC236}">
                <a16:creationId xmlns:a16="http://schemas.microsoft.com/office/drawing/2014/main" id="{59906B29-60D4-4B5B-B590-25FA8B0CE674}"/>
              </a:ext>
            </a:extLst>
          </p:cNvPr>
          <p:cNvSpPr>
            <a:spLocks noGrp="1"/>
          </p:cNvSpPr>
          <p:nvPr>
            <p:ph type="title"/>
          </p:nvPr>
        </p:nvSpPr>
        <p:spPr>
          <a:xfrm>
            <a:off x="2020379" y="646203"/>
            <a:ext cx="7033297" cy="1318543"/>
          </a:xfrm>
        </p:spPr>
        <p:txBody>
          <a:bodyPr anchor="t">
            <a:noAutofit/>
          </a:bodyPr>
          <a:lstStyle/>
          <a:p>
            <a:r>
              <a:rPr lang="en-US" sz="2800" i="0" dirty="0">
                <a:solidFill>
                  <a:srgbClr val="002060"/>
                </a:solidFill>
                <a:latin typeface="+mn-lt"/>
              </a:rPr>
              <a:t>Title I Part A</a:t>
            </a:r>
            <a:br>
              <a:rPr lang="en-US" sz="2800" i="0" u="sng" dirty="0">
                <a:solidFill>
                  <a:srgbClr val="002060"/>
                </a:solidFill>
                <a:latin typeface="+mn-lt"/>
              </a:rPr>
            </a:br>
            <a:r>
              <a:rPr lang="en-US" sz="2800" i="0" dirty="0">
                <a:solidFill>
                  <a:srgbClr val="002060"/>
                </a:solidFill>
                <a:latin typeface="+mn-lt"/>
              </a:rPr>
              <a:t>Improving</a:t>
            </a:r>
            <a:r>
              <a:rPr lang="en-US" sz="2800" i="0" dirty="0">
                <a:solidFill>
                  <a:srgbClr val="002060"/>
                </a:solidFill>
                <a:latin typeface="+mn-lt"/>
                <a:cs typeface="Calibri"/>
              </a:rPr>
              <a:t> the Academic Achievement </a:t>
            </a:r>
            <a:br>
              <a:rPr lang="en-US" sz="2800" i="0" dirty="0">
                <a:solidFill>
                  <a:srgbClr val="002060"/>
                </a:solidFill>
                <a:latin typeface="+mn-lt"/>
                <a:cs typeface="Calibri"/>
              </a:rPr>
            </a:br>
            <a:r>
              <a:rPr lang="en-US" sz="2800" i="0" dirty="0">
                <a:solidFill>
                  <a:srgbClr val="002060"/>
                </a:solidFill>
                <a:latin typeface="+mn-lt"/>
                <a:cs typeface="Calibri"/>
              </a:rPr>
              <a:t>of the Disadvantaged</a:t>
            </a:r>
            <a:endParaRPr lang="en-US" sz="2800" dirty="0">
              <a:solidFill>
                <a:srgbClr val="002060"/>
              </a:solidFill>
              <a:latin typeface="+mn-lt"/>
              <a:cs typeface="Calibri"/>
            </a:endParaRPr>
          </a:p>
        </p:txBody>
      </p:sp>
      <p:sp>
        <p:nvSpPr>
          <p:cNvPr id="5" name="Content Placeholder 2">
            <a:extLst>
              <a:ext uri="{FF2B5EF4-FFF2-40B4-BE49-F238E27FC236}">
                <a16:creationId xmlns:a16="http://schemas.microsoft.com/office/drawing/2014/main" id="{962C9F9B-183A-432C-AE0B-7F801C42F5AE}"/>
              </a:ext>
            </a:extLst>
          </p:cNvPr>
          <p:cNvSpPr txBox="1">
            <a:spLocks/>
          </p:cNvSpPr>
          <p:nvPr/>
        </p:nvSpPr>
        <p:spPr>
          <a:xfrm>
            <a:off x="263620" y="1118264"/>
            <a:ext cx="8423180" cy="5334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endParaRPr lang="en-US" dirty="0">
              <a:solidFill>
                <a:schemeClr val="tx2">
                  <a:lumMod val="75000"/>
                </a:schemeClr>
              </a:solidFill>
              <a:cs typeface="Calibri"/>
            </a:endParaRPr>
          </a:p>
        </p:txBody>
      </p:sp>
      <p:pic>
        <p:nvPicPr>
          <p:cNvPr id="2" name="Picture 6" descr="A group of people standing in a room&#10;&#10;Description generated with very high confidence">
            <a:extLst>
              <a:ext uri="{FF2B5EF4-FFF2-40B4-BE49-F238E27FC236}">
                <a16:creationId xmlns:a16="http://schemas.microsoft.com/office/drawing/2014/main" id="{2B961A1D-5D7C-4235-93A3-823E23085B0B}"/>
              </a:ext>
            </a:extLst>
          </p:cNvPr>
          <p:cNvPicPr>
            <a:picLocks noChangeAspect="1"/>
          </p:cNvPicPr>
          <p:nvPr/>
        </p:nvPicPr>
        <p:blipFill>
          <a:blip r:embed="rId2"/>
          <a:stretch>
            <a:fillRect/>
          </a:stretch>
        </p:blipFill>
        <p:spPr>
          <a:xfrm rot="-420000">
            <a:off x="350346" y="300737"/>
            <a:ext cx="2018954" cy="1546749"/>
          </a:xfrm>
          <a:prstGeom prst="rect">
            <a:avLst/>
          </a:prstGeom>
        </p:spPr>
      </p:pic>
      <p:sp>
        <p:nvSpPr>
          <p:cNvPr id="6" name="TextBox 5">
            <a:extLst>
              <a:ext uri="{FF2B5EF4-FFF2-40B4-BE49-F238E27FC236}">
                <a16:creationId xmlns:a16="http://schemas.microsoft.com/office/drawing/2014/main" id="{A750C8BF-724A-459E-9FF0-6B85CE7A5271}"/>
              </a:ext>
            </a:extLst>
          </p:cNvPr>
          <p:cNvSpPr txBox="1"/>
          <p:nvPr/>
        </p:nvSpPr>
        <p:spPr>
          <a:xfrm>
            <a:off x="497003" y="6269064"/>
            <a:ext cx="704116"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6268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7FDB-17FD-675B-868D-B46FCAD251C2}"/>
              </a:ext>
            </a:extLst>
          </p:cNvPr>
          <p:cNvSpPr>
            <a:spLocks noGrp="1"/>
          </p:cNvSpPr>
          <p:nvPr>
            <p:ph type="title"/>
          </p:nvPr>
        </p:nvSpPr>
        <p:spPr/>
        <p:txBody>
          <a:bodyPr/>
          <a:lstStyle/>
          <a:p>
            <a:r>
              <a:rPr lang="en-US" sz="2800" b="1" dirty="0">
                <a:solidFill>
                  <a:srgbClr val="002060"/>
                </a:solidFill>
                <a:latin typeface="+mn-lt"/>
                <a:ea typeface="+mn-lt"/>
                <a:cs typeface="+mn-lt"/>
              </a:rPr>
              <a:t>Title I Part A (cont.)</a:t>
            </a:r>
            <a:br>
              <a:rPr lang="en-US" sz="2800" b="1" dirty="0">
                <a:solidFill>
                  <a:srgbClr val="002060"/>
                </a:solidFill>
                <a:latin typeface="+mn-lt"/>
                <a:ea typeface="+mn-lt"/>
                <a:cs typeface="+mn-lt"/>
              </a:rPr>
            </a:br>
            <a:r>
              <a:rPr lang="en-US" sz="2800" b="1" dirty="0">
                <a:solidFill>
                  <a:srgbClr val="002060"/>
                </a:solidFill>
                <a:latin typeface="+mn-lt"/>
              </a:rPr>
              <a:t>Improving</a:t>
            </a:r>
            <a:r>
              <a:rPr lang="en-US" sz="2800" b="1" dirty="0">
                <a:solidFill>
                  <a:srgbClr val="002060"/>
                </a:solidFill>
                <a:latin typeface="+mn-lt"/>
                <a:cs typeface="Calibri"/>
              </a:rPr>
              <a:t> the Academic Achievement of the Disadvantaged</a:t>
            </a:r>
            <a:br>
              <a:rPr lang="en-US" sz="4400" dirty="0"/>
            </a:br>
            <a:endParaRPr lang="en-US" dirty="0"/>
          </a:p>
        </p:txBody>
      </p:sp>
      <p:pic>
        <p:nvPicPr>
          <p:cNvPr id="5" name="Content Placeholder 4" descr="A table with numbers and a number of people&#10;&#10;AI-generated content may be incorrect.">
            <a:extLst>
              <a:ext uri="{FF2B5EF4-FFF2-40B4-BE49-F238E27FC236}">
                <a16:creationId xmlns:a16="http://schemas.microsoft.com/office/drawing/2014/main" id="{E4F57EEF-719A-D1E4-9099-A4F684B418EA}"/>
              </a:ext>
            </a:extLst>
          </p:cNvPr>
          <p:cNvPicPr>
            <a:picLocks noGrp="1" noChangeAspect="1"/>
          </p:cNvPicPr>
          <p:nvPr>
            <p:ph idx="1"/>
          </p:nvPr>
        </p:nvPicPr>
        <p:blipFill>
          <a:blip r:embed="rId2"/>
          <a:stretch>
            <a:fillRect/>
          </a:stretch>
        </p:blipFill>
        <p:spPr>
          <a:xfrm>
            <a:off x="262550" y="2090738"/>
            <a:ext cx="8618900" cy="4554506"/>
          </a:xfrm>
        </p:spPr>
      </p:pic>
    </p:spTree>
    <p:extLst>
      <p:ext uri="{BB962C8B-B14F-4D97-AF65-F5344CB8AC3E}">
        <p14:creationId xmlns:p14="http://schemas.microsoft.com/office/powerpoint/2010/main" val="53706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desk&#10;&#10;Description automatically generated">
            <a:extLst>
              <a:ext uri="{FF2B5EF4-FFF2-40B4-BE49-F238E27FC236}">
                <a16:creationId xmlns:a16="http://schemas.microsoft.com/office/drawing/2014/main" id="{1E456379-4D2E-40A1-94D7-ECA0D0ACD650}"/>
              </a:ext>
            </a:extLst>
          </p:cNvPr>
          <p:cNvPicPr>
            <a:picLocks noChangeAspect="1"/>
          </p:cNvPicPr>
          <p:nvPr/>
        </p:nvPicPr>
        <p:blipFill>
          <a:blip r:embed="rId3"/>
          <a:stretch>
            <a:fillRect/>
          </a:stretch>
        </p:blipFill>
        <p:spPr>
          <a:xfrm>
            <a:off x="590385" y="4185805"/>
            <a:ext cx="2904482" cy="2095252"/>
          </a:xfrm>
          <a:prstGeom prst="rect">
            <a:avLst/>
          </a:prstGeom>
        </p:spPr>
      </p:pic>
      <p:sp>
        <p:nvSpPr>
          <p:cNvPr id="4" name="Content Placeholder 2">
            <a:extLst>
              <a:ext uri="{FF2B5EF4-FFF2-40B4-BE49-F238E27FC236}">
                <a16:creationId xmlns:a16="http://schemas.microsoft.com/office/drawing/2014/main" id="{80D88422-A184-4DB9-A0BC-B4A092B0DF00}"/>
              </a:ext>
            </a:extLst>
          </p:cNvPr>
          <p:cNvSpPr>
            <a:spLocks noGrp="1"/>
          </p:cNvSpPr>
          <p:nvPr>
            <p:ph idx="1"/>
          </p:nvPr>
        </p:nvSpPr>
        <p:spPr>
          <a:xfrm>
            <a:off x="282104" y="1757082"/>
            <a:ext cx="8207829" cy="2553662"/>
          </a:xfrm>
        </p:spPr>
        <p:txBody>
          <a:bodyPr anchor="t">
            <a:normAutofit fontScale="40000" lnSpcReduction="20000"/>
          </a:bodyPr>
          <a:lstStyle/>
          <a:p>
            <a:pPr marL="0" indent="0">
              <a:buNone/>
            </a:pPr>
            <a:endParaRPr lang="en-US" sz="2000" b="1" dirty="0">
              <a:solidFill>
                <a:schemeClr val="tx2">
                  <a:lumMod val="75000"/>
                </a:schemeClr>
              </a:solidFill>
            </a:endParaRPr>
          </a:p>
          <a:p>
            <a:pPr marL="0" indent="0">
              <a:buNone/>
            </a:pPr>
            <a:r>
              <a:rPr lang="en-US" sz="6000" b="1" dirty="0">
                <a:solidFill>
                  <a:schemeClr val="tx2"/>
                </a:solidFill>
              </a:rPr>
              <a:t>Purpose: </a:t>
            </a:r>
            <a:r>
              <a:rPr lang="en-US" sz="5000" dirty="0">
                <a:solidFill>
                  <a:schemeClr val="tx1"/>
                </a:solidFill>
              </a:rPr>
              <a:t>To supplement local education programs and help ensure that economically disadvantaged students are given the same opportunity to achieve state-defined academic standards as their more affluent peers. </a:t>
            </a:r>
            <a:endParaRPr lang="en-US" sz="5000" dirty="0">
              <a:solidFill>
                <a:schemeClr val="tx1"/>
              </a:solidFill>
              <a:cs typeface="Calibri"/>
            </a:endParaRPr>
          </a:p>
          <a:p>
            <a:pPr marL="914400" indent="-338138"/>
            <a:r>
              <a:rPr lang="en-US" sz="5000" dirty="0">
                <a:solidFill>
                  <a:schemeClr val="tx1"/>
                </a:solidFill>
              </a:rPr>
              <a:t>Schools, districts, and states are held accountable for raising the academic performance of all students, narrowing the achievement gap between underachieving groups and their more advantaged peers, and enabling those most at risk to reach state academic standards. </a:t>
            </a:r>
            <a:endParaRPr lang="en-US" sz="5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3" name="TextBox 2">
            <a:extLst>
              <a:ext uri="{FF2B5EF4-FFF2-40B4-BE49-F238E27FC236}">
                <a16:creationId xmlns:a16="http://schemas.microsoft.com/office/drawing/2014/main" id="{1BE04A31-4178-42F1-88E8-11F1B60A9056}"/>
              </a:ext>
            </a:extLst>
          </p:cNvPr>
          <p:cNvSpPr txBox="1"/>
          <p:nvPr/>
        </p:nvSpPr>
        <p:spPr>
          <a:xfrm>
            <a:off x="3922914" y="4310013"/>
            <a:ext cx="4289895" cy="1692771"/>
          </a:xfrm>
          <a:prstGeom prst="rect">
            <a:avLst/>
          </a:prstGeom>
          <a:noFill/>
        </p:spPr>
        <p:txBody>
          <a:bodyPr wrap="square" rtlCol="0">
            <a:spAutoFit/>
          </a:bodyPr>
          <a:lstStyle/>
          <a:p>
            <a:r>
              <a:rPr lang="en-US" sz="2400" b="1" dirty="0">
                <a:solidFill>
                  <a:schemeClr val="tx2"/>
                </a:solidFill>
              </a:rPr>
              <a:t>General Compliance:</a:t>
            </a:r>
            <a:r>
              <a:rPr lang="en-US" sz="2400" b="1" dirty="0"/>
              <a:t> </a:t>
            </a:r>
            <a:r>
              <a:rPr lang="en-US" sz="2000" dirty="0"/>
              <a:t>WCSD is required to comply and provide documentation that all federal </a:t>
            </a:r>
            <a:r>
              <a:rPr lang="en-US" sz="2000" b="1" dirty="0"/>
              <a:t>Supplement not Supplant </a:t>
            </a:r>
            <a:r>
              <a:rPr lang="en-US" sz="2000" dirty="0"/>
              <a:t>and  </a:t>
            </a:r>
            <a:r>
              <a:rPr lang="en-US" sz="2000" b="1" dirty="0"/>
              <a:t>Comparability</a:t>
            </a:r>
            <a:r>
              <a:rPr lang="en-US" sz="2000" dirty="0"/>
              <a:t> regulations are followed.</a:t>
            </a:r>
            <a:endParaRPr lang="en-US" sz="2000" dirty="0">
              <a:cs typeface="Calibri"/>
            </a:endParaRPr>
          </a:p>
        </p:txBody>
      </p:sp>
      <p:sp>
        <p:nvSpPr>
          <p:cNvPr id="2" name="TextBox 1">
            <a:extLst>
              <a:ext uri="{FF2B5EF4-FFF2-40B4-BE49-F238E27FC236}">
                <a16:creationId xmlns:a16="http://schemas.microsoft.com/office/drawing/2014/main" id="{2B8C7539-2084-438E-938F-7DE10197D165}"/>
              </a:ext>
            </a:extLst>
          </p:cNvPr>
          <p:cNvSpPr txBox="1"/>
          <p:nvPr/>
        </p:nvSpPr>
        <p:spPr>
          <a:xfrm>
            <a:off x="70757" y="576943"/>
            <a:ext cx="9002486" cy="1384995"/>
          </a:xfrm>
          <a:prstGeom prst="rect">
            <a:avLst/>
          </a:prstGeom>
          <a:noFill/>
        </p:spPr>
        <p:txBody>
          <a:bodyPr wrap="square" rtlCol="0">
            <a:spAutoFit/>
          </a:bodyPr>
          <a:lstStyle/>
          <a:p>
            <a:pPr algn="ctr"/>
            <a:r>
              <a:rPr lang="en-US" sz="2800" b="1" dirty="0">
                <a:solidFill>
                  <a:srgbClr val="002060"/>
                </a:solidFill>
                <a:ea typeface="+mn-lt"/>
                <a:cs typeface="+mn-lt"/>
              </a:rPr>
              <a:t>Title I Part A (cont.)</a:t>
            </a:r>
          </a:p>
          <a:p>
            <a:pPr algn="ctr"/>
            <a:r>
              <a:rPr lang="en-US" sz="2800" b="1" dirty="0">
                <a:solidFill>
                  <a:srgbClr val="002060"/>
                </a:solidFill>
              </a:rPr>
              <a:t>Improving</a:t>
            </a:r>
            <a:r>
              <a:rPr lang="en-US" sz="2800" b="1" dirty="0">
                <a:solidFill>
                  <a:srgbClr val="002060"/>
                </a:solidFill>
                <a:cs typeface="Calibri"/>
              </a:rPr>
              <a:t> the Academic Achievement of the Disadvantaged</a:t>
            </a:r>
            <a:endParaRPr lang="en-US" sz="2800" dirty="0"/>
          </a:p>
        </p:txBody>
      </p:sp>
      <p:sp>
        <p:nvSpPr>
          <p:cNvPr id="6" name="TextBox 5">
            <a:extLst>
              <a:ext uri="{FF2B5EF4-FFF2-40B4-BE49-F238E27FC236}">
                <a16:creationId xmlns:a16="http://schemas.microsoft.com/office/drawing/2014/main" id="{701DC46F-2C7E-48E6-A5BA-4EC3020B5521}"/>
              </a:ext>
            </a:extLst>
          </p:cNvPr>
          <p:cNvSpPr txBox="1"/>
          <p:nvPr/>
        </p:nvSpPr>
        <p:spPr>
          <a:xfrm>
            <a:off x="497003" y="6269064"/>
            <a:ext cx="704116"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28335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8CE13B-0ECF-45A5-9B80-1373B2731829}"/>
              </a:ext>
            </a:extLst>
          </p:cNvPr>
          <p:cNvSpPr txBox="1"/>
          <p:nvPr/>
        </p:nvSpPr>
        <p:spPr>
          <a:xfrm>
            <a:off x="418454" y="652209"/>
            <a:ext cx="8137717" cy="6324808"/>
          </a:xfrm>
          <a:prstGeom prst="rect">
            <a:avLst/>
          </a:prstGeom>
          <a:noFill/>
        </p:spPr>
        <p:txBody>
          <a:bodyPr wrap="square" rtlCol="0" anchor="t">
            <a:spAutoFit/>
          </a:bodyPr>
          <a:lstStyle/>
          <a:p>
            <a:pPr algn="ctr"/>
            <a:r>
              <a:rPr lang="en-US" sz="2800" b="1" dirty="0">
                <a:solidFill>
                  <a:srgbClr val="002060"/>
                </a:solidFill>
                <a:ea typeface="+mn-lt"/>
                <a:cs typeface="+mn-lt"/>
              </a:rPr>
              <a:t>Title I Part A (cont.)</a:t>
            </a:r>
          </a:p>
          <a:p>
            <a:pPr algn="ctr"/>
            <a:r>
              <a:rPr lang="en-US" sz="2800" b="1" dirty="0">
                <a:solidFill>
                  <a:srgbClr val="002060"/>
                </a:solidFill>
              </a:rPr>
              <a:t>Improving</a:t>
            </a:r>
            <a:r>
              <a:rPr lang="en-US" sz="2800" b="1" dirty="0">
                <a:solidFill>
                  <a:srgbClr val="002060"/>
                </a:solidFill>
                <a:cs typeface="Calibri"/>
              </a:rPr>
              <a:t> the Academic Achievement of the Disadvantaged</a:t>
            </a:r>
          </a:p>
          <a:p>
            <a:endParaRPr lang="en-US" sz="2000" b="1" dirty="0"/>
          </a:p>
          <a:p>
            <a:r>
              <a:rPr lang="en-US" sz="2400" b="1" dirty="0">
                <a:solidFill>
                  <a:schemeClr val="tx2"/>
                </a:solidFill>
              </a:rPr>
              <a:t>Site-Based Allocations:</a:t>
            </a:r>
            <a:r>
              <a:rPr lang="en-US" sz="2400" b="1" dirty="0"/>
              <a:t> </a:t>
            </a:r>
            <a:r>
              <a:rPr lang="en-US" sz="2000" dirty="0"/>
              <a:t>Title I schools have the flexibility to use funds in ways they deem most likely to raise the academic performance of all students, narrow the achievement gap between underachieving groups and their more advantaged peers, and enable those most at risk to reach state academic standards including:  </a:t>
            </a:r>
          </a:p>
          <a:p>
            <a:endParaRPr lang="en-US" sz="1400" dirty="0">
              <a:cs typeface="Calibri"/>
            </a:endParaRPr>
          </a:p>
          <a:p>
            <a:pPr marL="800100" lvl="1" indent="-342900">
              <a:spcAft>
                <a:spcPts val="600"/>
              </a:spcAft>
              <a:buFont typeface="Arial" panose="020B0604020202020204" pitchFamily="34" charset="0"/>
              <a:buChar char="•"/>
            </a:pPr>
            <a:r>
              <a:rPr lang="en-US" sz="2000" dirty="0"/>
              <a:t>Hiring additional staff; </a:t>
            </a:r>
          </a:p>
          <a:p>
            <a:pPr marL="800100" lvl="1" indent="-342900">
              <a:spcAft>
                <a:spcPts val="600"/>
              </a:spcAft>
              <a:buFont typeface="Arial" panose="020B0604020202020204" pitchFamily="34" charset="0"/>
              <a:buChar char="•"/>
            </a:pPr>
            <a:r>
              <a:rPr lang="en-US" sz="2000" dirty="0"/>
              <a:t>Professional development;</a:t>
            </a:r>
            <a:endParaRPr lang="en-US" sz="2000" b="1" dirty="0"/>
          </a:p>
          <a:p>
            <a:pPr marL="800100" lvl="1" indent="-342900">
              <a:spcAft>
                <a:spcPts val="600"/>
              </a:spcAft>
              <a:buFont typeface="Arial" panose="020B0604020202020204" pitchFamily="34" charset="0"/>
              <a:buChar char="•"/>
            </a:pPr>
            <a:r>
              <a:rPr lang="en-US" sz="2000" dirty="0"/>
              <a:t>Purchasing computer equipment or other instructional materials;</a:t>
            </a:r>
            <a:endParaRPr lang="en-US" sz="2000" b="1" dirty="0"/>
          </a:p>
          <a:p>
            <a:pPr marL="800100" lvl="1" indent="-342900">
              <a:spcAft>
                <a:spcPts val="600"/>
              </a:spcAft>
              <a:buFont typeface="Arial" panose="020B0604020202020204" pitchFamily="34" charset="0"/>
              <a:buChar char="•"/>
            </a:pPr>
            <a:r>
              <a:rPr lang="en-US" sz="2000" dirty="0"/>
              <a:t>Student supplies; and</a:t>
            </a:r>
            <a:endParaRPr lang="en-US" sz="2000" b="1" dirty="0"/>
          </a:p>
          <a:p>
            <a:pPr marL="800100" lvl="1" indent="-342900">
              <a:spcAft>
                <a:spcPts val="600"/>
              </a:spcAft>
              <a:buFont typeface="Arial" panose="020B0604020202020204" pitchFamily="34" charset="0"/>
              <a:buChar char="•"/>
            </a:pPr>
            <a:r>
              <a:rPr lang="en-US" sz="2000" dirty="0"/>
              <a:t>Support for family and community engagement.</a:t>
            </a:r>
            <a:endParaRPr lang="en-US" sz="2000" b="1" dirty="0">
              <a:cs typeface="Calibri"/>
            </a:endParaRPr>
          </a:p>
          <a:p>
            <a:endParaRPr lang="en-US" sz="2000" dirty="0">
              <a:solidFill>
                <a:schemeClr val="bg1"/>
              </a:solidFill>
            </a:endParaRPr>
          </a:p>
          <a:p>
            <a:endParaRPr lang="en-US" sz="2000" dirty="0">
              <a:solidFill>
                <a:srgbClr val="D22432"/>
              </a:solidFill>
            </a:endParaRPr>
          </a:p>
          <a:p>
            <a:endParaRPr lang="en-US" dirty="0"/>
          </a:p>
        </p:txBody>
      </p:sp>
      <p:sp>
        <p:nvSpPr>
          <p:cNvPr id="3" name="TextBox 2">
            <a:extLst>
              <a:ext uri="{FF2B5EF4-FFF2-40B4-BE49-F238E27FC236}">
                <a16:creationId xmlns:a16="http://schemas.microsoft.com/office/drawing/2014/main" id="{B117E684-2E37-4987-8927-934893B930E9}"/>
              </a:ext>
            </a:extLst>
          </p:cNvPr>
          <p:cNvSpPr txBox="1"/>
          <p:nvPr/>
        </p:nvSpPr>
        <p:spPr>
          <a:xfrm>
            <a:off x="497003" y="6269064"/>
            <a:ext cx="704116"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7950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2311-53AE-4C19-8218-93C4FBDDDBA5}"/>
              </a:ext>
            </a:extLst>
          </p:cNvPr>
          <p:cNvSpPr>
            <a:spLocks noGrp="1"/>
          </p:cNvSpPr>
          <p:nvPr>
            <p:ph type="title"/>
          </p:nvPr>
        </p:nvSpPr>
        <p:spPr>
          <a:xfrm>
            <a:off x="457200" y="620485"/>
            <a:ext cx="8229600" cy="818848"/>
          </a:xfrm>
        </p:spPr>
        <p:txBody>
          <a:bodyPr anchor="t"/>
          <a:lstStyle/>
          <a:p>
            <a:r>
              <a:rPr lang="en-US" sz="4000" i="0" dirty="0">
                <a:solidFill>
                  <a:schemeClr val="tx2">
                    <a:lumMod val="75000"/>
                  </a:schemeClr>
                </a:solidFill>
                <a:latin typeface="+mn-lt"/>
                <a:cs typeface="Calibri"/>
              </a:rPr>
              <a:t>Questions?</a:t>
            </a:r>
            <a:endParaRPr lang="en-US" sz="4000" i="0" dirty="0">
              <a:solidFill>
                <a:schemeClr val="tx2">
                  <a:lumMod val="75000"/>
                </a:schemeClr>
              </a:solidFill>
              <a:latin typeface="+mn-lt"/>
            </a:endParaRPr>
          </a:p>
        </p:txBody>
      </p:sp>
      <p:pic>
        <p:nvPicPr>
          <p:cNvPr id="8" name="Content Placeholder 7" descr="A picture containing map&#10;&#10;Description automatically generated">
            <a:extLst>
              <a:ext uri="{FF2B5EF4-FFF2-40B4-BE49-F238E27FC236}">
                <a16:creationId xmlns:a16="http://schemas.microsoft.com/office/drawing/2014/main" id="{9E779FD4-CF57-459D-A100-462FA1D5C472}"/>
              </a:ext>
            </a:extLst>
          </p:cNvPr>
          <p:cNvPicPr>
            <a:picLocks noGrp="1" noChangeAspect="1"/>
          </p:cNvPicPr>
          <p:nvPr>
            <p:ph idx="1"/>
          </p:nvPr>
        </p:nvPicPr>
        <p:blipFill>
          <a:blip r:embed="rId2"/>
          <a:stretch>
            <a:fillRect/>
          </a:stretch>
        </p:blipFill>
        <p:spPr>
          <a:xfrm>
            <a:off x="628840" y="1600200"/>
            <a:ext cx="3625278" cy="2080549"/>
          </a:xfrm>
        </p:spPr>
      </p:pic>
      <p:pic>
        <p:nvPicPr>
          <p:cNvPr id="10" name="Picture 9" descr="A group of children sitting around a table&#10;&#10;Description automatically generated with low confidence">
            <a:extLst>
              <a:ext uri="{FF2B5EF4-FFF2-40B4-BE49-F238E27FC236}">
                <a16:creationId xmlns:a16="http://schemas.microsoft.com/office/drawing/2014/main" id="{F78817B9-8415-4F33-82E9-E33F025DEAAB}"/>
              </a:ext>
            </a:extLst>
          </p:cNvPr>
          <p:cNvPicPr>
            <a:picLocks noChangeAspect="1"/>
          </p:cNvPicPr>
          <p:nvPr/>
        </p:nvPicPr>
        <p:blipFill>
          <a:blip r:embed="rId3"/>
          <a:stretch>
            <a:fillRect/>
          </a:stretch>
        </p:blipFill>
        <p:spPr>
          <a:xfrm>
            <a:off x="4785536" y="1600200"/>
            <a:ext cx="3729624" cy="2080549"/>
          </a:xfrm>
          <a:prstGeom prst="rect">
            <a:avLst/>
          </a:prstGeom>
        </p:spPr>
      </p:pic>
      <p:pic>
        <p:nvPicPr>
          <p:cNvPr id="12" name="Picture 11" descr="A group of children sitting&#10;&#10;Description automatically generated with low confidence">
            <a:extLst>
              <a:ext uri="{FF2B5EF4-FFF2-40B4-BE49-F238E27FC236}">
                <a16:creationId xmlns:a16="http://schemas.microsoft.com/office/drawing/2014/main" id="{7A96CAC5-5B2F-43DF-8071-B7681A99DFBA}"/>
              </a:ext>
            </a:extLst>
          </p:cNvPr>
          <p:cNvPicPr>
            <a:picLocks noChangeAspect="1"/>
          </p:cNvPicPr>
          <p:nvPr/>
        </p:nvPicPr>
        <p:blipFill>
          <a:blip r:embed="rId4"/>
          <a:stretch>
            <a:fillRect/>
          </a:stretch>
        </p:blipFill>
        <p:spPr>
          <a:xfrm>
            <a:off x="1994788" y="4018353"/>
            <a:ext cx="5154424" cy="2478894"/>
          </a:xfrm>
          <a:prstGeom prst="rect">
            <a:avLst/>
          </a:prstGeom>
        </p:spPr>
      </p:pic>
    </p:spTree>
    <p:extLst>
      <p:ext uri="{BB962C8B-B14F-4D97-AF65-F5344CB8AC3E}">
        <p14:creationId xmlns:p14="http://schemas.microsoft.com/office/powerpoint/2010/main" val="555461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F1B45B1506014096B342F1EFC88E6A" ma:contentTypeVersion="2" ma:contentTypeDescription="Create a new document." ma:contentTypeScope="" ma:versionID="1d7cc7c234ca6de438d6a66db91ddaee">
  <xsd:schema xmlns:xsd="http://www.w3.org/2001/XMLSchema" xmlns:xs="http://www.w3.org/2001/XMLSchema" xmlns:p="http://schemas.microsoft.com/office/2006/metadata/properties" xmlns:ns2="c6df2526-3593-42e9-b60b-139a2a8af6d6" targetNamespace="http://schemas.microsoft.com/office/2006/metadata/properties" ma:root="true" ma:fieldsID="f36b6bd23a641db8faeb7542a7f40d94" ns2:_="">
    <xsd:import namespace="c6df2526-3593-42e9-b60b-139a2a8af6d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f2526-3593-42e9-b60b-139a2a8af6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A59260-0EF8-4963-ACDE-578457132C62}">
  <ds:schemaRefs>
    <ds:schemaRef ds:uri="http://schemas.microsoft.com/sharepoint/v3/contenttype/forms"/>
  </ds:schemaRefs>
</ds:datastoreItem>
</file>

<file path=customXml/itemProps2.xml><?xml version="1.0" encoding="utf-8"?>
<ds:datastoreItem xmlns:ds="http://schemas.openxmlformats.org/officeDocument/2006/customXml" ds:itemID="{E7EDE81B-2B45-4F03-855D-3CFBA4FC9919}">
  <ds:schemaRefs>
    <ds:schemaRef ds:uri="c6df2526-3593-42e9-b60b-139a2a8af6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E6D865-5210-4594-B96F-AA1C09D3B96A}">
  <ds:schemaRefs>
    <ds:schemaRef ds:uri="http://schemas.microsoft.com/office/2006/metadata/properties"/>
    <ds:schemaRef ds:uri="c6df2526-3593-42e9-b60b-139a2a8af6d6"/>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532</TotalTime>
  <Words>382</Words>
  <Application>Microsoft Macintosh PowerPoint</Application>
  <PresentationFormat>On-screen Show (4:3)</PresentationFormat>
  <Paragraphs>44</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 3</vt:lpstr>
      <vt:lpstr>Office Theme</vt:lpstr>
      <vt:lpstr>WCSD TITLE I DEPARTMENT</vt:lpstr>
      <vt:lpstr>Title I Part A Improving the Academic Achievement  of the Disadvantaged</vt:lpstr>
      <vt:lpstr>Title I Part A (cont.) Improving the Academic Achievement of the Disadvantaged </vt:lpstr>
      <vt:lpstr>PowerPoint Presentation</vt:lpstr>
      <vt:lpstr>PowerPoint Presentation</vt:lpstr>
      <vt:lpstr>Questions?</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Mulvenon</dc:creator>
  <cp:lastModifiedBy>Wright, Amy</cp:lastModifiedBy>
  <cp:revision>137</cp:revision>
  <cp:lastPrinted>2020-01-31T19:57:10Z</cp:lastPrinted>
  <dcterms:created xsi:type="dcterms:W3CDTF">2010-12-21T00:17:51Z</dcterms:created>
  <dcterms:modified xsi:type="dcterms:W3CDTF">2025-06-16T20:22:34Z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0x010100C4F1B45B1506014096B342F1EFC88E6A</vt:lpwstr>
  </property>
</Properties>
</file>